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bda368bc3e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bda368bc3e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bda368bc3e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bda368bc3e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Beggi flytur skýrslu stjórnar þar sem hann stiklaði a stóru á því helsta sem gert var á árinu og áherslur okkar næstu ára.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bda368bc3e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bda368bc3e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07463d59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c07463d59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c07463d590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c07463d590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c09f6b429b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c09f6b429b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Stjórn bíður sig áfram fram að undanskildum Begga og þökkum við honum góð störf. Sigga og Gummi bjóða sig fram til stjórnar.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09f6b429b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09f6b429b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Eru engar þetta árið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c09f6b429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c09f6b429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bda368bc3e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bda368bc3e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35 ár eru frá stofnun Víghóls og verður afmælishátíð haldin seinniparts sumars. Sérstök afmælisnefnd verður stofnuð sem mun halda utan um viðburðinn og er áhugasömum bent á að skrá sig.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c09f6b429b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c09f6b429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c09f6b429b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c09f6b429b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Tillaga að göngustígakerfi. Næstu skref eru að senda tillögu á skipulagsnefnd vegna breytingar á aðalskipulagi. Það verður gert nú í mars. Tala við landeigendur sem eru með land við tillögu að áfanga nr. 1. 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c09f6b429b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c09f6b429b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5588" lvl="0" marL="339331" marR="441833" rtl="0" algn="just">
              <a:lnSpc>
                <a:spcPct val="95787"/>
              </a:lnSpc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Í viðmiðunarreglum um brunahana er gerð krafa um staðsetningu brunahana á a.m.k.  200 m fresti í þéttbýli. Engar slíkar reglur eru um brunahana í dreifbýli eða á  landbúnaðarsvæðum og er engin krafa um brunahana í dreifbýli, en stærsti hluti  Mosfellsdal er samkvæmt skipulagi skilgreindur sem slíkur. “ svar í erindi vegna brunahana sem sent var á bæjarráð”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c09f6b429b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c09f6b429b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676" lvl="0" marL="335838" marR="441834" rtl="0" algn="just">
              <a:lnSpc>
                <a:spcPct val="95787"/>
              </a:lnSpc>
              <a:spcBef>
                <a:spcPts val="1292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Vatnsveita Mosfellsbæjar hefur sett upp tvo nýja brunahana í Mosfellsdal á  yfirstandandi ári, en alls eru þar 6 brunahanar, þar sem gert er ráð fyrir drægni 300 m  út frá hverjum brunahana fyrir sig. Þá stendur til að bæta við brunahana við  Roðamóa fyrir árslok 2020, þannig að fjöldi brunahana verður þá alls 7 og nær yfir  þéttustu byggð Mosfellsdals.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c09f6b429b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c09f6b429b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Hvernig standa málin varðandi brunahana. 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c09f6b429b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c09f6b429b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c09f6b429b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c09f6b429b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Kostnaðaráætlun á þessum 15 staðföngum er um rúmar 40. Millj. Dalurinn er ekki inni hér. 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c09f6b429b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c09f6b429b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Tillaga í desember 2020. Skjalið er lifandi og getur tekið breytingum.  Lota verkfræðistofa vinnur að verkefninu. Hér er dalurinn aftur kominn á blað og erum nú nr. 16.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21.png"/><Relationship Id="rId5" Type="http://schemas.openxmlformats.org/officeDocument/2006/relationships/image" Target="../media/image19.png"/><Relationship Id="rId6" Type="http://schemas.openxmlformats.org/officeDocument/2006/relationships/image" Target="../media/image7.png"/><Relationship Id="rId7" Type="http://schemas.openxmlformats.org/officeDocument/2006/relationships/image" Target="../media/image11.png"/><Relationship Id="rId8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5188930" y="744575"/>
            <a:ext cx="36435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400">
                <a:solidFill>
                  <a:srgbClr val="FFF2CC"/>
                </a:solidFill>
              </a:rPr>
              <a:t>Aðalfundur </a:t>
            </a:r>
            <a:endParaRPr sz="5400">
              <a:solidFill>
                <a:srgbClr val="FFF2CC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400">
                <a:solidFill>
                  <a:srgbClr val="FFF2CC"/>
                </a:solidFill>
              </a:rPr>
              <a:t>Víghóls</a:t>
            </a:r>
            <a:r>
              <a:rPr lang="en-GB" sz="5400">
                <a:solidFill>
                  <a:srgbClr val="FFFFFF"/>
                </a:solidFill>
              </a:rPr>
              <a:t> </a:t>
            </a:r>
            <a:endParaRPr sz="7800">
              <a:solidFill>
                <a:srgbClr val="FFFFFF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5052675" y="2834125"/>
            <a:ext cx="37797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CE5CD"/>
                </a:solidFill>
              </a:rPr>
              <a:t>25. Febrúar 2021</a:t>
            </a:r>
            <a:endParaRPr>
              <a:solidFill>
                <a:srgbClr val="FCE5CD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052676" cy="5052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41998" y="3626725"/>
            <a:ext cx="1537350" cy="136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5234325" y="445025"/>
            <a:ext cx="337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2CC"/>
                </a:solidFill>
              </a:rPr>
              <a:t>Dagskrá:</a:t>
            </a:r>
            <a:endParaRPr>
              <a:solidFill>
                <a:srgbClr val="FFF2CC"/>
              </a:solidFill>
            </a:endParaRPr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5234325" y="1152475"/>
            <a:ext cx="3849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50">
              <a:solidFill>
                <a:srgbClr val="FFF2CC"/>
              </a:solidFill>
            </a:endParaRPr>
          </a:p>
          <a:p>
            <a:pPr indent="-352425" lvl="0" marL="457200" rtl="0" algn="l">
              <a:spcBef>
                <a:spcPts val="600"/>
              </a:spcBef>
              <a:spcAft>
                <a:spcPts val="0"/>
              </a:spcAft>
              <a:buClr>
                <a:srgbClr val="FFF2CC"/>
              </a:buClr>
              <a:buSzPts val="1950"/>
              <a:buAutoNum type="arabicPeriod"/>
            </a:pPr>
            <a:r>
              <a:rPr lang="en-GB" sz="1950">
                <a:solidFill>
                  <a:srgbClr val="FFF2CC"/>
                </a:solidFill>
              </a:rPr>
              <a:t>Ársskýrsla stjórnar.</a:t>
            </a:r>
            <a:endParaRPr sz="1950">
              <a:solidFill>
                <a:srgbClr val="FFF2CC"/>
              </a:solidFill>
            </a:endParaRPr>
          </a:p>
          <a:p>
            <a:pPr indent="-352425" lvl="0" marL="457200" rtl="0" algn="l"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950"/>
              <a:buAutoNum type="arabicPeriod"/>
            </a:pPr>
            <a:r>
              <a:rPr lang="en-GB" sz="1950">
                <a:solidFill>
                  <a:srgbClr val="FFF2CC"/>
                </a:solidFill>
              </a:rPr>
              <a:t>Reikningar liðins starfsárs lagðir fram.</a:t>
            </a:r>
            <a:endParaRPr sz="1950">
              <a:solidFill>
                <a:srgbClr val="FFF2CC"/>
              </a:solidFill>
            </a:endParaRPr>
          </a:p>
          <a:p>
            <a:pPr indent="-352425" lvl="0" marL="457200" rtl="0" algn="l"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950"/>
              <a:buAutoNum type="arabicPeriod"/>
            </a:pPr>
            <a:r>
              <a:rPr lang="en-GB" sz="1950">
                <a:solidFill>
                  <a:srgbClr val="FFF2CC"/>
                </a:solidFill>
              </a:rPr>
              <a:t>Kosning stjórnar og endurskoðanda.</a:t>
            </a:r>
            <a:endParaRPr sz="1950">
              <a:solidFill>
                <a:srgbClr val="FFF2CC"/>
              </a:solidFill>
            </a:endParaRPr>
          </a:p>
          <a:p>
            <a:pPr indent="-352425" lvl="0" marL="457200" rtl="0" algn="l"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950"/>
              <a:buAutoNum type="arabicPeriod"/>
            </a:pPr>
            <a:r>
              <a:rPr lang="en-GB" sz="1950">
                <a:solidFill>
                  <a:srgbClr val="FFF2CC"/>
                </a:solidFill>
              </a:rPr>
              <a:t>Lagabreytingar.</a:t>
            </a:r>
            <a:endParaRPr sz="1950">
              <a:solidFill>
                <a:srgbClr val="FFF2CC"/>
              </a:solidFill>
            </a:endParaRPr>
          </a:p>
          <a:p>
            <a:pPr indent="-352425" lvl="0" marL="457200" rtl="0" algn="l"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950"/>
              <a:buAutoNum type="arabicPeriod"/>
            </a:pPr>
            <a:r>
              <a:rPr lang="en-GB" sz="1950">
                <a:solidFill>
                  <a:srgbClr val="FFF2CC"/>
                </a:solidFill>
              </a:rPr>
              <a:t>Önnur mál.</a:t>
            </a:r>
            <a:endParaRPr sz="1950">
              <a:solidFill>
                <a:srgbClr val="FFF2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052676" cy="5052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7499" y="4141750"/>
            <a:ext cx="841875" cy="74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311700" y="545000"/>
            <a:ext cx="8520600" cy="402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2463875" y="1355850"/>
            <a:ext cx="5359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4C1130"/>
                </a:solidFill>
              </a:rPr>
              <a:t>Skýrsla stjórnar</a:t>
            </a:r>
            <a:endParaRPr b="1" sz="4800">
              <a:solidFill>
                <a:srgbClr val="4C113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C1130"/>
                </a:solidFill>
              </a:rPr>
              <a:t>Guðbergur Guðbergsson formaður</a:t>
            </a:r>
            <a:endParaRPr sz="1800">
              <a:solidFill>
                <a:srgbClr val="4C1130"/>
              </a:solidFill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3075" y="3967810"/>
            <a:ext cx="1134100" cy="1006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6"/>
          <p:cNvSpPr txBox="1"/>
          <p:nvPr/>
        </p:nvSpPr>
        <p:spPr>
          <a:xfrm>
            <a:off x="2384400" y="1271675"/>
            <a:ext cx="46779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900"/>
              <a:t>Reikningar liðins starfsárs</a:t>
            </a:r>
            <a:endParaRPr b="1" sz="4900"/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/>
        </p:nvSpPr>
        <p:spPr>
          <a:xfrm>
            <a:off x="311700" y="158950"/>
            <a:ext cx="84312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900">
                <a:solidFill>
                  <a:srgbClr val="4C1130"/>
                </a:solidFill>
              </a:rPr>
              <a:t>Reikningar liðins starfsárs</a:t>
            </a:r>
            <a:endParaRPr sz="4900">
              <a:solidFill>
                <a:srgbClr val="4C113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C1130"/>
                </a:solidFill>
              </a:rPr>
              <a:t>                                               Ólafía Bjarnadóttir gjaldkeri</a:t>
            </a:r>
            <a:endParaRPr sz="1800">
              <a:solidFill>
                <a:srgbClr val="4C1130"/>
              </a:solidFill>
            </a:endParaRPr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3075" y="3967810"/>
            <a:ext cx="1134100" cy="1006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0000"/>
                </a:solidFill>
              </a:rPr>
              <a:t>Ársuppgjör 2020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113" y="512100"/>
            <a:ext cx="6581774" cy="463140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/>
          <p:nvPr/>
        </p:nvSpPr>
        <p:spPr>
          <a:xfrm>
            <a:off x="4867275" y="3704450"/>
            <a:ext cx="1185900" cy="1914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2" name="Google Shape;9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3075" y="3967810"/>
            <a:ext cx="1134100" cy="1006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60525"/>
            <a:ext cx="6377604" cy="448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70975" y="1"/>
            <a:ext cx="4173026" cy="3279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19214" y="2124075"/>
            <a:ext cx="3997610" cy="3019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7725" y="726475"/>
            <a:ext cx="5781976" cy="3614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90575" y="1314450"/>
            <a:ext cx="5781974" cy="301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06574" y="560525"/>
            <a:ext cx="3178126" cy="4487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0000"/>
                </a:solidFill>
              </a:rPr>
              <a:t>Ársuppgjör 2020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04" name="Google Shape;104;p18"/>
          <p:cNvSpPr/>
          <p:nvPr/>
        </p:nvSpPr>
        <p:spPr>
          <a:xfrm>
            <a:off x="1419225" y="3329000"/>
            <a:ext cx="1319100" cy="123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8"/>
          <p:cNvSpPr/>
          <p:nvPr/>
        </p:nvSpPr>
        <p:spPr>
          <a:xfrm>
            <a:off x="2738325" y="1481150"/>
            <a:ext cx="361800" cy="123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8"/>
          <p:cNvSpPr/>
          <p:nvPr/>
        </p:nvSpPr>
        <p:spPr>
          <a:xfrm>
            <a:off x="2738325" y="1862150"/>
            <a:ext cx="361800" cy="123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8"/>
          <p:cNvSpPr/>
          <p:nvPr/>
        </p:nvSpPr>
        <p:spPr>
          <a:xfrm>
            <a:off x="2785950" y="2347925"/>
            <a:ext cx="361800" cy="123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8"/>
          <p:cNvSpPr/>
          <p:nvPr/>
        </p:nvSpPr>
        <p:spPr>
          <a:xfrm>
            <a:off x="2309850" y="2742425"/>
            <a:ext cx="361800" cy="123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8"/>
          <p:cNvSpPr/>
          <p:nvPr/>
        </p:nvSpPr>
        <p:spPr>
          <a:xfrm>
            <a:off x="152400" y="2932925"/>
            <a:ext cx="1185900" cy="123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8"/>
          <p:cNvSpPr/>
          <p:nvPr/>
        </p:nvSpPr>
        <p:spPr>
          <a:xfrm>
            <a:off x="1419225" y="3633800"/>
            <a:ext cx="1319100" cy="123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8"/>
          <p:cNvSpPr/>
          <p:nvPr/>
        </p:nvSpPr>
        <p:spPr>
          <a:xfrm>
            <a:off x="1419225" y="3805250"/>
            <a:ext cx="1319100" cy="123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8"/>
          <p:cNvSpPr/>
          <p:nvPr/>
        </p:nvSpPr>
        <p:spPr>
          <a:xfrm>
            <a:off x="1419225" y="3938600"/>
            <a:ext cx="1319100" cy="123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8"/>
          <p:cNvSpPr/>
          <p:nvPr/>
        </p:nvSpPr>
        <p:spPr>
          <a:xfrm>
            <a:off x="3514725" y="1481150"/>
            <a:ext cx="1185900" cy="123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8"/>
          <p:cNvSpPr/>
          <p:nvPr/>
        </p:nvSpPr>
        <p:spPr>
          <a:xfrm>
            <a:off x="3648075" y="3675875"/>
            <a:ext cx="1185900" cy="1914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1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6475" y="0"/>
            <a:ext cx="73348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9"/>
          <p:cNvSpPr txBox="1"/>
          <p:nvPr/>
        </p:nvSpPr>
        <p:spPr>
          <a:xfrm>
            <a:off x="142750" y="170325"/>
            <a:ext cx="89181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4C1130"/>
                </a:solidFill>
              </a:rPr>
              <a:t>Kosning stjórnar og endurskoðanda</a:t>
            </a:r>
            <a:endParaRPr sz="4800">
              <a:solidFill>
                <a:srgbClr val="4C113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000000"/>
              </a:highlight>
            </a:endParaRPr>
          </a:p>
        </p:txBody>
      </p:sp>
      <p:pic>
        <p:nvPicPr>
          <p:cNvPr id="122" name="Google Shape;12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3075" y="3967810"/>
            <a:ext cx="1134100" cy="1006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9" name="Google Shape;12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0"/>
          <p:cNvSpPr txBox="1"/>
          <p:nvPr/>
        </p:nvSpPr>
        <p:spPr>
          <a:xfrm>
            <a:off x="311700" y="686100"/>
            <a:ext cx="4746000" cy="12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4C1130"/>
                </a:solidFill>
              </a:rPr>
              <a:t>Lagabreytingar</a:t>
            </a:r>
            <a:endParaRPr sz="4800">
              <a:solidFill>
                <a:srgbClr val="4C113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3075" y="3967810"/>
            <a:ext cx="1134100" cy="1006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1"/>
          <p:cNvSpPr txBox="1"/>
          <p:nvPr/>
        </p:nvSpPr>
        <p:spPr>
          <a:xfrm>
            <a:off x="2066475" y="817500"/>
            <a:ext cx="47235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900">
                <a:solidFill>
                  <a:srgbClr val="4C1130"/>
                </a:solidFill>
              </a:rPr>
              <a:t>Önnur mál</a:t>
            </a:r>
            <a:endParaRPr sz="4900">
              <a:solidFill>
                <a:srgbClr val="4C1130"/>
              </a:solidFill>
            </a:endParaRPr>
          </a:p>
        </p:txBody>
      </p:sp>
      <p:pic>
        <p:nvPicPr>
          <p:cNvPr id="140" name="Google Shape;14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3075" y="3967810"/>
            <a:ext cx="1134100" cy="1006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78148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3"/>
          <p:cNvSpPr txBox="1"/>
          <p:nvPr/>
        </p:nvSpPr>
        <p:spPr>
          <a:xfrm>
            <a:off x="579075" y="1362525"/>
            <a:ext cx="79821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FFF2CC"/>
                </a:solidFill>
              </a:rPr>
              <a:t>Mosfellsdalur.is</a:t>
            </a:r>
            <a:endParaRPr b="1" sz="6000">
              <a:solidFill>
                <a:srgbClr val="FFF2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FFF2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FFF2CC"/>
                </a:solidFill>
              </a:rPr>
              <a:t>vigholl@mosfellsdalur.is</a:t>
            </a:r>
            <a:endParaRPr b="1" sz="4800">
              <a:solidFill>
                <a:srgbClr val="FFF2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</p:txBody>
      </p:sp>
      <p:pic>
        <p:nvPicPr>
          <p:cNvPr id="156" name="Google Shape;15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3075" y="3967810"/>
            <a:ext cx="1134100" cy="1006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3" name="Google Shape;16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868466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4"/>
          <p:cNvSpPr txBox="1"/>
          <p:nvPr/>
        </p:nvSpPr>
        <p:spPr>
          <a:xfrm>
            <a:off x="158950" y="4568875"/>
            <a:ext cx="3542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Tillaga að göngustígakerfi í Mosfellsdal.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5"/>
          <p:cNvSpPr txBox="1"/>
          <p:nvPr>
            <p:ph type="title"/>
          </p:nvPr>
        </p:nvSpPr>
        <p:spPr>
          <a:xfrm>
            <a:off x="311700" y="445025"/>
            <a:ext cx="85206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Stofnlagnakerfi vatnsveitu í Mosfellsdal og fjöldi og staðsetning brunahana</a:t>
            </a:r>
            <a:endParaRPr/>
          </a:p>
        </p:txBody>
      </p:sp>
      <p:pic>
        <p:nvPicPr>
          <p:cNvPr id="170" name="Google Shape;17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975" y="1424975"/>
            <a:ext cx="8936050" cy="307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Drægni brunahana 300m</a:t>
            </a:r>
            <a:endParaRPr/>
          </a:p>
        </p:txBody>
      </p:sp>
      <p:sp>
        <p:nvSpPr>
          <p:cNvPr id="176" name="Google Shape;176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7" name="Google Shape;17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84403"/>
            <a:ext cx="9144000" cy="4084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7"/>
          <p:cNvSpPr txBox="1"/>
          <p:nvPr>
            <p:ph idx="1" type="body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771" lvl="0" marL="339610" marR="441834" rtl="0" algn="just">
              <a:lnSpc>
                <a:spcPct val="95787"/>
              </a:lnSpc>
              <a:spcBef>
                <a:spcPts val="1292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</a:rPr>
              <a:t>Unnið hefur verið að eftirtöldum vatnsveituframkvæmdum* undanfarin  ár í Mosfellsdal: </a:t>
            </a:r>
            <a:endParaRPr sz="1400">
              <a:solidFill>
                <a:srgbClr val="000000"/>
              </a:solidFill>
            </a:endParaRPr>
          </a:p>
          <a:p>
            <a:pPr indent="-3771" lvl="0" marL="339610" marR="441834" rtl="0" algn="just">
              <a:lnSpc>
                <a:spcPct val="95787"/>
              </a:lnSpc>
              <a:spcBef>
                <a:spcPts val="1292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1292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en-GB" sz="1500">
                <a:solidFill>
                  <a:srgbClr val="000000"/>
                </a:solidFill>
              </a:rPr>
              <a:t>2015-2020: Endurnýjun 225 mm stofnlagnar vatnsveitu í Mosfellsdal frá Laxnesdýjum 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en-GB" sz="1500">
                <a:solidFill>
                  <a:srgbClr val="000000"/>
                </a:solidFill>
              </a:rPr>
              <a:t>2018: Lögð ný 110 mm lögn frá Reykjahlíð 2 að Hlaðgerðarkoti 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marR="48707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en-GB" sz="1500">
                <a:solidFill>
                  <a:srgbClr val="000000"/>
                </a:solidFill>
              </a:rPr>
              <a:t>2018: Uppsetning á 3 nýjum dælum, til þess að auka þrýsting vatnsveitukerfis  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marR="48707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en-GB" sz="1500">
                <a:solidFill>
                  <a:srgbClr val="000000"/>
                </a:solidFill>
              </a:rPr>
              <a:t>2019-2021: Nýjar aðveitulagnir að Lundi vegna uppbyggingar þar 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en-GB" sz="1500">
                <a:solidFill>
                  <a:srgbClr val="000000"/>
                </a:solidFill>
              </a:rPr>
              <a:t>2020: Lögð ný 180 mm lögn frá Helgadalsvegi að nýrri byggð í landi Hraðastaða 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en-GB" sz="1500">
                <a:solidFill>
                  <a:srgbClr val="000000"/>
                </a:solidFill>
              </a:rPr>
              <a:t>2020: Tveir nýir brunahanar settir upp í Mosfellsdal og sá þriðji í vinnslu  </a:t>
            </a:r>
            <a:endParaRPr sz="1500">
              <a:solidFill>
                <a:srgbClr val="000000"/>
              </a:solidFill>
            </a:endParaRPr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7124" lvl="0" marL="339610" marR="441833" rtl="0" algn="just">
              <a:lnSpc>
                <a:spcPct val="95787"/>
              </a:lnSpc>
              <a:spcBef>
                <a:spcPts val="1246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</a:rPr>
              <a:t>Frekari verkefni eru á áætlun varðandi uppbyggingu vatnsveitu í Mosfellsdal, en það  stærsta er að sjálfsögðu vatnsborun sem vonandi skilar nýjum vatnsbólum fyrir dalinn  og Mosfellsbæ allan. Þá er gert ráð fyrir endurnýjun á styttri köflum ásamt  uppsetningu á brunahönum víðar, svo sem við Gljúfrastein. 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4" name="Google Shape;18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3075" y="3967810"/>
            <a:ext cx="1134100" cy="1006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"/>
          <p:cNvSpPr txBox="1"/>
          <p:nvPr>
            <p:ph type="title"/>
          </p:nvPr>
        </p:nvSpPr>
        <p:spPr>
          <a:xfrm>
            <a:off x="5892875" y="445025"/>
            <a:ext cx="2939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Öryggismyndavélar</a:t>
            </a:r>
            <a:endParaRPr/>
          </a:p>
        </p:txBody>
      </p:sp>
      <p:sp>
        <p:nvSpPr>
          <p:cNvPr id="190" name="Google Shape;190;p28"/>
          <p:cNvSpPr txBox="1"/>
          <p:nvPr>
            <p:ph idx="1" type="body"/>
          </p:nvPr>
        </p:nvSpPr>
        <p:spPr>
          <a:xfrm>
            <a:off x="5892875" y="1152475"/>
            <a:ext cx="2939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5. Maí 2019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1" name="Google Shape;191;p28"/>
          <p:cNvPicPr preferRelativeResize="0"/>
          <p:nvPr/>
        </p:nvPicPr>
        <p:blipFill rotWithShape="1">
          <a:blip r:embed="rId3">
            <a:alphaModFix/>
          </a:blip>
          <a:srcRect b="0" l="6547" r="26776" t="0"/>
          <a:stretch/>
        </p:blipFill>
        <p:spPr>
          <a:xfrm>
            <a:off x="0" y="0"/>
            <a:ext cx="577932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3075" y="3967810"/>
            <a:ext cx="1134100" cy="1006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9"/>
          <p:cNvSpPr txBox="1"/>
          <p:nvPr>
            <p:ph type="title"/>
          </p:nvPr>
        </p:nvSpPr>
        <p:spPr>
          <a:xfrm>
            <a:off x="5892875" y="445025"/>
            <a:ext cx="2939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Öryggismyndavélar</a:t>
            </a:r>
            <a:endParaRPr/>
          </a:p>
        </p:txBody>
      </p:sp>
      <p:sp>
        <p:nvSpPr>
          <p:cNvPr id="198" name="Google Shape;198;p29"/>
          <p:cNvSpPr txBox="1"/>
          <p:nvPr>
            <p:ph idx="1" type="body"/>
          </p:nvPr>
        </p:nvSpPr>
        <p:spPr>
          <a:xfrm>
            <a:off x="5393300" y="1152475"/>
            <a:ext cx="3438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14. nóvember 2019</a:t>
            </a:r>
            <a:endParaRPr/>
          </a:p>
        </p:txBody>
      </p:sp>
      <p:pic>
        <p:nvPicPr>
          <p:cNvPr id="199" name="Google Shape;19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25106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3075" y="3967810"/>
            <a:ext cx="1134100" cy="1006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/>
          <p:cNvSpPr txBox="1"/>
          <p:nvPr>
            <p:ph type="title"/>
          </p:nvPr>
        </p:nvSpPr>
        <p:spPr>
          <a:xfrm>
            <a:off x="5881525" y="445025"/>
            <a:ext cx="295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Öryggismyndavélar</a:t>
            </a:r>
            <a:endParaRPr/>
          </a:p>
        </p:txBody>
      </p:sp>
      <p:sp>
        <p:nvSpPr>
          <p:cNvPr id="206" name="Google Shape;206;p30"/>
          <p:cNvSpPr txBox="1"/>
          <p:nvPr>
            <p:ph idx="1" type="body"/>
          </p:nvPr>
        </p:nvSpPr>
        <p:spPr>
          <a:xfrm>
            <a:off x="5438700" y="1152475"/>
            <a:ext cx="3393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Tillaga í des 2020. </a:t>
            </a:r>
            <a:endParaRPr/>
          </a:p>
        </p:txBody>
      </p:sp>
      <p:pic>
        <p:nvPicPr>
          <p:cNvPr id="207" name="Google Shape;207;p30"/>
          <p:cNvPicPr preferRelativeResize="0"/>
          <p:nvPr/>
        </p:nvPicPr>
        <p:blipFill rotWithShape="1">
          <a:blip r:embed="rId3">
            <a:alphaModFix/>
          </a:blip>
          <a:srcRect b="0" l="0" r="0" t="9934"/>
          <a:stretch/>
        </p:blipFill>
        <p:spPr>
          <a:xfrm>
            <a:off x="0" y="0"/>
            <a:ext cx="5294667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3075" y="3967810"/>
            <a:ext cx="1134100" cy="1006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